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1245" r:id="rId3"/>
    <p:sldId id="1246" r:id="rId4"/>
    <p:sldId id="343" r:id="rId5"/>
    <p:sldId id="342" r:id="rId6"/>
    <p:sldId id="344" r:id="rId7"/>
    <p:sldId id="345" r:id="rId8"/>
    <p:sldId id="346" r:id="rId9"/>
    <p:sldId id="307" r:id="rId10"/>
    <p:sldId id="353" r:id="rId11"/>
    <p:sldId id="350" r:id="rId12"/>
    <p:sldId id="351" r:id="rId13"/>
    <p:sldId id="355" r:id="rId14"/>
    <p:sldId id="356" r:id="rId15"/>
    <p:sldId id="361" r:id="rId16"/>
    <p:sldId id="364" r:id="rId17"/>
    <p:sldId id="360" r:id="rId18"/>
    <p:sldId id="347" r:id="rId19"/>
    <p:sldId id="348" r:id="rId20"/>
    <p:sldId id="365" r:id="rId21"/>
    <p:sldId id="366" r:id="rId22"/>
    <p:sldId id="337" r:id="rId23"/>
    <p:sldId id="367" r:id="rId24"/>
    <p:sldId id="1224" r:id="rId25"/>
    <p:sldId id="357" r:id="rId26"/>
    <p:sldId id="1225" r:id="rId27"/>
    <p:sldId id="1226" r:id="rId28"/>
    <p:sldId id="282" r:id="rId29"/>
    <p:sldId id="397" r:id="rId30"/>
    <p:sldId id="1227" r:id="rId31"/>
    <p:sldId id="1243" r:id="rId32"/>
    <p:sldId id="1244" r:id="rId33"/>
    <p:sldId id="358" r:id="rId34"/>
    <p:sldId id="362" r:id="rId35"/>
    <p:sldId id="363" r:id="rId36"/>
    <p:sldId id="1247" r:id="rId37"/>
    <p:sldId id="1248" r:id="rId38"/>
    <p:sldId id="263" r:id="rId39"/>
    <p:sldId id="284" r:id="rId40"/>
    <p:sldId id="290" r:id="rId41"/>
    <p:sldId id="279" r:id="rId42"/>
    <p:sldId id="354" r:id="rId43"/>
    <p:sldId id="359" r:id="rId44"/>
    <p:sldId id="262" r:id="rId4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90884"/>
  </p:normalViewPr>
  <p:slideViewPr>
    <p:cSldViewPr>
      <p:cViewPr varScale="1">
        <p:scale>
          <a:sx n="193" d="100"/>
          <a:sy n="193" d="100"/>
        </p:scale>
        <p:origin x="92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20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4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21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23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9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cnbook.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How Does Neocortex Learn?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Self-Organizing and Error-Driven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Self-organizing = learn general statistics of the world.</a:t>
            </a:r>
          </a:p>
          <a:p>
            <a:r>
              <a:rPr lang="en-US" dirty="0"/>
              <a:t>Error-driven = learn from difference between expectation and outcome.</a:t>
            </a:r>
          </a:p>
          <a:p>
            <a:r>
              <a:rPr lang="en-US" dirty="0"/>
              <a:t>Both can be achieved through XCAL.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3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Long Term Average Activity (Self Org)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2311198"/>
            <a:ext cx="9067799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1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Inhibitory Competition: only some get to learn</a:t>
            </a:r>
          </a:p>
          <a:p>
            <a:r>
              <a:rPr lang="en-US" dirty="0"/>
              <a:t>Rich get richer: winners detect even better</a:t>
            </a:r>
          </a:p>
          <a:p>
            <a:pPr lvl="1"/>
            <a:r>
              <a:rPr lang="en-US" dirty="0"/>
              <a:t>But also get more selective (hopefully)</a:t>
            </a:r>
          </a:p>
          <a:p>
            <a:r>
              <a:rPr lang="en-US" dirty="0"/>
              <a:t>Homeostasis: keeping things more evenly distributed (higher taxes for the rich!)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8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Self-Organizing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learn to solve challenging problems – driven by statistics, not error..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6521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798" dirty="0"/>
              <a:t>(Lim, McKee, </a:t>
            </a:r>
            <a:r>
              <a:rPr lang="en-US" sz="2798" dirty="0" err="1"/>
              <a:t>Woloszyn</a:t>
            </a:r>
            <a:r>
              <a:rPr lang="en-US" sz="2798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10" y="1573016"/>
            <a:ext cx="2761017" cy="5329854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837" y="1573017"/>
            <a:ext cx="3249971" cy="2741473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836" y="4314488"/>
            <a:ext cx="2513017" cy="2539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9462" y="4314490"/>
            <a:ext cx="3046080" cy="286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dirty="0"/>
              <a:t>b = passive viewing</a:t>
            </a:r>
          </a:p>
          <a:p>
            <a:r>
              <a:rPr lang="en-US" sz="2398" dirty="0"/>
              <a:t>e = active task</a:t>
            </a:r>
          </a:p>
          <a:p>
            <a:endParaRPr lang="en-US" sz="2398" dirty="0"/>
          </a:p>
          <a:p>
            <a:r>
              <a:rPr lang="en-US" sz="2398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59449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Derivation of XCAL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a detailed model of Spike Timing Dependent Plasticity (STDP) to derive the XCAL learning curve</a:t>
            </a:r>
          </a:p>
          <a:p>
            <a:r>
              <a:rPr lang="en-US" dirty="0"/>
              <a:t>Provides a different perspective on STDP..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Learning?</a:t>
            </a:r>
          </a:p>
        </p:txBody>
      </p:sp>
      <p:pic>
        <p:nvPicPr>
          <p:cNvPr id="5" name="Content Placeholder 4" descr="fig_stdp_orig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Real..</a:t>
            </a:r>
          </a:p>
        </p:txBody>
      </p:sp>
      <p:pic>
        <p:nvPicPr>
          <p:cNvPr id="5" name="Content Placeholder 4" descr="fig_psth_example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08" r="-195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Neocortex!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	- BG, Cerebellum, Hippocampus..</a:t>
            </a:r>
          </a:p>
          <a:p>
            <a:pPr marL="107916" indent="0">
              <a:buNone/>
            </a:pPr>
            <a:r>
              <a:rPr lang="en-US" dirty="0"/>
              <a:t>Neocortex is the most </a:t>
            </a:r>
            <a:r>
              <a:rPr lang="en-US" i="1" dirty="0"/>
              <a:t>amorphous</a:t>
            </a:r>
            <a:r>
              <a:rPr lang="en-US" dirty="0"/>
              <a:t> and plastic!</a:t>
            </a:r>
          </a:p>
          <a:p>
            <a:pPr marL="107916" indent="0">
              <a:buNone/>
            </a:pPr>
            <a:r>
              <a:rPr lang="en-US" dirty="0"/>
              <a:t>That makes it hardest to understand..</a:t>
            </a:r>
          </a:p>
          <a:p>
            <a:pPr marL="107916" indent="0">
              <a:buNone/>
            </a:pPr>
            <a:r>
              <a:rPr lang="en-US" dirty="0"/>
              <a:t>and yet learning is the most important thing neocortex does..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48242"/>
            <a:ext cx="9069386" cy="1172424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 err="1"/>
              <a:t>Urakubo</a:t>
            </a:r>
            <a:r>
              <a:rPr lang="en-US" dirty="0"/>
              <a:t> et al, 2008 Model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2" y="1771330"/>
            <a:ext cx="9069386" cy="4897526"/>
          </a:xfrm>
          <a:ln/>
        </p:spPr>
        <p:txBody>
          <a:bodyPr/>
          <a:lstStyle/>
          <a:p>
            <a:pPr>
              <a:buFont typeface="Wingdings" pitchFamily="-65" charset="2"/>
              <a:buChar char=""/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Highly detailed combination of 3 existing strongly-validated models:</a:t>
            </a:r>
          </a:p>
        </p:txBody>
      </p:sp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8" y="2997041"/>
            <a:ext cx="9070657" cy="33049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2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10165"/>
            <a:ext cx="9069386" cy="1250163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“</a:t>
            </a:r>
            <a:r>
              <a:rPr lang="en-US" dirty="0" err="1"/>
              <a:t>Allosteric</a:t>
            </a:r>
            <a:r>
              <a:rPr lang="en-US" dirty="0"/>
              <a:t>” NMDA Captures STDP</a:t>
            </a:r>
            <a:br>
              <a:rPr lang="en-US" dirty="0"/>
            </a:br>
            <a:r>
              <a:rPr lang="en-US" sz="3086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2" y="1771330"/>
            <a:ext cx="9069386" cy="4897526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1" y="1771333"/>
            <a:ext cx="3695699" cy="31004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1330"/>
            <a:ext cx="4681218" cy="5340054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1" y="4957128"/>
            <a:ext cx="2268533" cy="236610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21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Real Spike Trains?</a:t>
            </a:r>
          </a:p>
        </p:txBody>
      </p:sp>
      <p:pic>
        <p:nvPicPr>
          <p:cNvPr id="5" name="Content Placeholder 4" descr="Picture 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3242" y="2712523"/>
            <a:ext cx="9067799" cy="3103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8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03819"/>
            <a:ext cx="9069386" cy="1262854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Extended Spike Trains =</a:t>
            </a:r>
            <a:br>
              <a:rPr lang="en-US" dirty="0"/>
            </a:br>
            <a:r>
              <a:rPr lang="en-US" dirty="0"/>
              <a:t>Emergent Simplicity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9" y="2298049"/>
            <a:ext cx="2802571" cy="27952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0588" y="2286944"/>
            <a:ext cx="2802576" cy="27952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269" y="2298049"/>
            <a:ext cx="2791459" cy="27841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258888" y="1830032"/>
            <a:ext cx="1611312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938170" y="1830032"/>
            <a:ext cx="1443037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114959" y="1830032"/>
            <a:ext cx="1443038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2393" y="5897036"/>
            <a:ext cx="1662204" cy="675741"/>
          </a:xfrm>
          <a:prstGeom prst="rect">
            <a:avLst/>
          </a:prstGeom>
          <a:noFill/>
        </p:spPr>
        <p:txBody>
          <a:bodyPr wrap="none" lIns="100752" tIns="50377" rIns="100752" bIns="50377" rtlCol="0">
            <a:spAutoFit/>
          </a:bodyPr>
          <a:lstStyle/>
          <a:p>
            <a:r>
              <a:rPr lang="en-US" sz="3968" dirty="0" err="1"/>
              <a:t>r</a:t>
            </a:r>
            <a:r>
              <a:rPr lang="en-US" sz="3968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100" y="5222941"/>
            <a:ext cx="2205064" cy="2152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916" y="5964875"/>
            <a:ext cx="4489902" cy="994546"/>
          </a:xfrm>
          <a:prstGeom prst="rect">
            <a:avLst/>
          </a:prstGeom>
          <a:noFill/>
        </p:spPr>
        <p:txBody>
          <a:bodyPr wrap="none" lIns="100752" tIns="50377" rIns="100752" bIns="50377" rtlCol="0">
            <a:spAutoFit/>
          </a:bodyPr>
          <a:lstStyle/>
          <a:p>
            <a:r>
              <a:rPr lang="en-US" sz="3527" dirty="0" err="1"/>
              <a:t>dW</a:t>
            </a:r>
            <a:r>
              <a:rPr lang="en-US" sz="3527" dirty="0"/>
              <a:t> = </a:t>
            </a:r>
            <a:r>
              <a:rPr lang="en-US" sz="3527" dirty="0" err="1"/>
              <a:t>f(send</a:t>
            </a:r>
            <a:r>
              <a:rPr lang="en-US" sz="3527" dirty="0"/>
              <a:t> * </a:t>
            </a:r>
            <a:r>
              <a:rPr lang="en-US" sz="3527" dirty="0" err="1"/>
              <a:t>recv</a:t>
            </a:r>
            <a:r>
              <a:rPr lang="en-US" sz="3527" dirty="0"/>
              <a:t>) =</a:t>
            </a:r>
          </a:p>
          <a:p>
            <a:r>
              <a:rPr lang="en-US" sz="2645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31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Error Come From?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320" y="1771332"/>
            <a:ext cx="7685638" cy="49863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09200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EB8-D7A4-8E47-A7A6-EBA33E6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vs.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7D8A-E510-0B4E-910B-7480351D9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Could start with biology and derive learning..</a:t>
            </a:r>
          </a:p>
          <a:p>
            <a:pPr lvl="1"/>
            <a:r>
              <a:rPr lang="en-US" dirty="0"/>
              <a:t>STDP </a:t>
            </a:r>
            <a:r>
              <a:rPr lang="en-US" dirty="0" err="1"/>
              <a:t>etc</a:t>
            </a:r>
            <a:endParaRPr lang="en-US" dirty="0"/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or start with computation and derive biology..</a:t>
            </a:r>
          </a:p>
          <a:p>
            <a:pPr lvl="1"/>
            <a:r>
              <a:rPr lang="en-US" dirty="0"/>
              <a:t>Backpropagation pretty much only thing that works</a:t>
            </a:r>
          </a:p>
          <a:p>
            <a:pPr marL="576084" lvl="1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or do a </a:t>
            </a:r>
            <a:r>
              <a:rPr lang="en-US" i="1" dirty="0"/>
              <a:t>constraint satisfaction</a:t>
            </a:r>
            <a:r>
              <a:rPr lang="en-US" dirty="0"/>
              <a:t> process that integrates both factors..</a:t>
            </a:r>
          </a:p>
        </p:txBody>
      </p:sp>
    </p:spTree>
    <p:extLst>
      <p:ext uri="{BB962C8B-B14F-4D97-AF65-F5344CB8AC3E}">
        <p14:creationId xmlns:p14="http://schemas.microsoft.com/office/powerpoint/2010/main" val="404637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731E2-4396-6D4F-97DB-706942A78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5" y="4213226"/>
            <a:ext cx="8267700" cy="27559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724025"/>
            <a:ext cx="73914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152525" y="3509962"/>
            <a:ext cx="73914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338" y="2067719"/>
            <a:ext cx="5435600" cy="4394200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/>
              <a:t>: Mathematics of </a:t>
            </a:r>
            <a:r>
              <a:rPr lang="en-US" dirty="0"/>
              <a:t>Error-driven Learning</a:t>
            </a:r>
          </a:p>
        </p:txBody>
      </p:sp>
      <p:pic>
        <p:nvPicPr>
          <p:cNvPr id="5" name="Content Placeholder 4" descr="fig_bidir_backprop_intuition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34" r="-27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4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817"/>
            <a:ext cx="9067799" cy="538352"/>
          </a:xfrm>
        </p:spPr>
        <p:txBody>
          <a:bodyPr/>
          <a:lstStyle/>
          <a:p>
            <a:r>
              <a:rPr lang="en-US" dirty="0"/>
              <a:t>Backpropagation &amp; </a:t>
            </a:r>
            <a:r>
              <a:rPr lang="en-US" dirty="0" err="1"/>
              <a:t>GeneRec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241" y="4219606"/>
            <a:ext cx="9067799" cy="2943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9895" y="4204731"/>
            <a:ext cx="9067799" cy="2943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58412" y="1007354"/>
            <a:ext cx="7390761" cy="3047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7595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GeneRec</a:t>
            </a:r>
            <a:r>
              <a:rPr lang="en-US" dirty="0"/>
              <a:t>: Derivative Approximation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74" y="1771332"/>
            <a:ext cx="5971332" cy="49863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2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4E96-2CB5-7C4F-AEF4-2EACCAA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Whittington &amp; </a:t>
            </a:r>
            <a:r>
              <a:rPr lang="en-US" dirty="0" err="1"/>
              <a:t>Bogacz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Bio Backprop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6AF8-D269-F842-92CA-4088F7CC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Temporal-Error Models</a:t>
            </a:r>
          </a:p>
          <a:p>
            <a:pPr lvl="1"/>
            <a:r>
              <a:rPr lang="en-US" dirty="0" err="1"/>
              <a:t>Generec</a:t>
            </a:r>
            <a:endParaRPr lang="en-US" dirty="0"/>
          </a:p>
          <a:p>
            <a:pPr lvl="1"/>
            <a:r>
              <a:rPr lang="en-US" dirty="0"/>
              <a:t>Continuous Update model (</a:t>
            </a:r>
            <a:r>
              <a:rPr lang="en-US" dirty="0" err="1"/>
              <a:t>Bengio</a:t>
            </a:r>
            <a:r>
              <a:rPr lang="en-US" dirty="0"/>
              <a:t> et al, 2017)</a:t>
            </a:r>
          </a:p>
          <a:p>
            <a:pPr lvl="1"/>
            <a:r>
              <a:rPr lang="en-US" dirty="0"/>
              <a:t>Key problem: when is the “plus phase”?</a:t>
            </a:r>
          </a:p>
          <a:p>
            <a:pPr lvl="1"/>
            <a:r>
              <a:rPr lang="en-US" sz="1600" dirty="0"/>
              <a:t>“In such sensory prediction tasks, the target (i.e., the next ‘frame’ of sensory input) always arrives, so the temporal-error models may be particularly suited for this task, as there is no need for the control signal indicating target presence.”</a:t>
            </a:r>
          </a:p>
          <a:p>
            <a:pPr marL="107916" indent="0">
              <a:buNone/>
            </a:pPr>
            <a:r>
              <a:rPr lang="en-US" dirty="0"/>
              <a:t>Explicit-Error Models</a:t>
            </a:r>
          </a:p>
          <a:p>
            <a:pPr lvl="1"/>
            <a:r>
              <a:rPr lang="en-US" dirty="0"/>
              <a:t>“intricate architectures”, one-to-one connections (no evidence for, or for explicit error activity)</a:t>
            </a:r>
          </a:p>
          <a:p>
            <a:pPr lvl="1"/>
            <a:r>
              <a:rPr lang="en-US" dirty="0"/>
              <a:t>Only 15% inhibitory neurons!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6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9B41-7B29-A249-B00C-533AB76F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6513-7A2C-D64F-8874-13887010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Top-down vs. bottom-up = </a:t>
            </a:r>
            <a:r>
              <a:rPr lang="en-US" i="1" dirty="0"/>
              <a:t>error</a:t>
            </a:r>
            <a:r>
              <a:rPr lang="en-US" dirty="0"/>
              <a:t>, or </a:t>
            </a:r>
            <a:r>
              <a:rPr lang="en-US" i="1" dirty="0"/>
              <a:t>attractor</a:t>
            </a:r>
            <a:r>
              <a:rPr lang="en-US" dirty="0"/>
              <a:t>?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Hopfield model: bidirectional excitatory connections do </a:t>
            </a:r>
            <a:r>
              <a:rPr lang="en-US" i="1" dirty="0"/>
              <a:t>constraint satisfaction</a:t>
            </a:r>
            <a:r>
              <a:rPr lang="en-US" dirty="0"/>
              <a:t> – find input that best fits top-down and bottom-up.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4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Object Recognition</a:t>
            </a:r>
            <a:br>
              <a:rPr lang="en-US" dirty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100-way invariant object recognition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</a:t>
            </a:r>
            <a:r>
              <a:rPr lang="en-US" dirty="0" err="1"/>
              <a:t>Bidirectionality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Robust to Partial Occlusion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Biology: synaptic plasticity</a:t>
            </a:r>
          </a:p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Self organizing – soaking up statistics</a:t>
            </a:r>
          </a:p>
          <a:p>
            <a:pPr lvl="1"/>
            <a:r>
              <a:rPr lang="en-US" dirty="0"/>
              <a:t>Error-driven – getting the right answers</a:t>
            </a:r>
          </a:p>
          <a:p>
            <a:r>
              <a:rPr lang="en-US" dirty="0"/>
              <a:t>Prediction: where the errors come from?</a:t>
            </a:r>
          </a:p>
          <a:p>
            <a:r>
              <a:rPr lang="en-US" dirty="0"/>
              <a:t>Detailed backprop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1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/>
              <a:t>Recurrent Processing -&gt;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Recurrence coordinates all areas on one thing (emerges via popular vote)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</a:t>
            </a:r>
            <a:r>
              <a:rPr lang="en-US" sz="2000" i="1" dirty="0"/>
              <a:t>Flows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Temporal dynamics and information processing (multi-step cognition)</a:t>
            </a:r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Hebbian</a:t>
            </a:r>
            <a:r>
              <a:rPr lang="en-US" dirty="0"/>
              <a:t> Learns Correlations</a:t>
            </a:r>
          </a:p>
        </p:txBody>
      </p:sp>
      <p:pic>
        <p:nvPicPr>
          <p:cNvPr id="5" name="Content Placeholder 4" descr="fig_hebb_demo_blank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522" b="-3352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5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816"/>
            <a:ext cx="9067799" cy="706310"/>
          </a:xfrm>
        </p:spPr>
        <p:txBody>
          <a:bodyPr/>
          <a:lstStyle/>
          <a:p>
            <a:r>
              <a:rPr lang="en-US" dirty="0" err="1"/>
              <a:t>Leabra</a:t>
            </a:r>
            <a:endParaRPr lang="en-US" dirty="0"/>
          </a:p>
        </p:txBody>
      </p:sp>
      <p:pic>
        <p:nvPicPr>
          <p:cNvPr id="5" name="Content Placeholder 4" descr="fig_leabra_mechs_xc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4" r="-278"/>
          <a:stretch/>
        </p:blipFill>
        <p:spPr>
          <a:xfrm>
            <a:off x="1871932" y="1178085"/>
            <a:ext cx="6609923" cy="60567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67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Leabra</a:t>
            </a:r>
            <a:r>
              <a:rPr lang="en-US" dirty="0"/>
              <a:t> Biologically-based   Cognitive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/>
              <a:t>all built out of the same neurons.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3925" y="1419225"/>
            <a:ext cx="100550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LSTM</a:t>
            </a: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8467725" y="1862423"/>
            <a:ext cx="578952" cy="6998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3086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9" b="3359"/>
          <a:stretch>
            <a:fillRect/>
          </a:stretch>
        </p:blipFill>
        <p:spPr>
          <a:xfrm>
            <a:off x="2351406" y="1771332"/>
            <a:ext cx="5487993" cy="3017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2" y="1771328"/>
            <a:ext cx="4022408" cy="447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5374640" y="1771333"/>
            <a:ext cx="4196398" cy="3101817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3086" dirty="0" err="1"/>
              <a:t>Θ</a:t>
            </a:r>
            <a:endParaRPr lang="en-US" sz="3086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102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183" y="4705191"/>
            <a:ext cx="3113611" cy="2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629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9167</TotalTime>
  <Words>1009</Words>
  <Application>Microsoft Macintosh PowerPoint</Application>
  <PresentationFormat>Custom</PresentationFormat>
  <Paragraphs>168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Symbol</vt:lpstr>
      <vt:lpstr>Times New Roman</vt:lpstr>
      <vt:lpstr>Wingdings</vt:lpstr>
      <vt:lpstr>ror_std_emerbrain</vt:lpstr>
      <vt:lpstr>How Does Neocortex Learn?</vt:lpstr>
      <vt:lpstr>Mysterious Neocortex!</vt:lpstr>
      <vt:lpstr>Bottom-up vs. Top-down</vt:lpstr>
      <vt:lpstr>Overview</vt:lpstr>
      <vt:lpstr>Synapses Change Strength (in response to patterns of activity)</vt:lpstr>
      <vt:lpstr>What Changes??</vt:lpstr>
      <vt:lpstr>Gettin’ AMPA’d</vt:lpstr>
      <vt:lpstr>Which Way?</vt:lpstr>
      <vt:lpstr>XCAL = Linearized BCM</vt:lpstr>
      <vt:lpstr>Threshold Does Adapt</vt:lpstr>
      <vt:lpstr>Computational: Self-Organizing and Error-Driven</vt:lpstr>
      <vt:lpstr>Floating Threshold = Long Term Average Activity (Self Org)</vt:lpstr>
      <vt:lpstr>Self Organizing Learning</vt:lpstr>
      <vt:lpstr>Limitations of Self-Organizing</vt:lpstr>
      <vt:lpstr>Floating Threshold = Medium Term Synaptic Activity (Error-Driven)</vt:lpstr>
      <vt:lpstr>Evidence of Dynamic Thresholds (Lim, McKee, Woloszyn et al., 2015)</vt:lpstr>
      <vt:lpstr>Biological Derivation of XCAL Curve</vt:lpstr>
      <vt:lpstr>Causal Learning?</vt:lpstr>
      <vt:lpstr>Let’s Get Real..</vt:lpstr>
      <vt:lpstr>Urakubo et al, 2008 Model</vt:lpstr>
      <vt:lpstr>“Allosteric” NMDA Captures STDP (including higher-order and time integration effects)</vt:lpstr>
      <vt:lpstr>What About Real Spike Trains?</vt:lpstr>
      <vt:lpstr>Extended Spike Trains = Emergent Simplicity</vt:lpstr>
      <vt:lpstr>Deep Convolutional Neural Nets</vt:lpstr>
      <vt:lpstr>Where Does Error Come From?</vt:lpstr>
      <vt:lpstr>The Predictive Bootstrap (Elman 1990; Elman, Bates, et al. 1996)</vt:lpstr>
      <vt:lpstr>PowerPoint Presentation</vt:lpstr>
      <vt:lpstr>Thalamocortical Loop Biology (Sherman &amp; Guillery, 2006)</vt:lpstr>
      <vt:lpstr>The Pulvinar = Projection Screen (c.f. Mumford, 1991 “blackboard”)</vt:lpstr>
      <vt:lpstr>Deep Predictive Learning</vt:lpstr>
      <vt:lpstr>Model vs. Humans</vt:lpstr>
      <vt:lpstr>Model vs. Monkeys</vt:lpstr>
      <vt:lpstr>Backpropagation: Mathematics of Error-driven Learning</vt:lpstr>
      <vt:lpstr>Backpropagation &amp; GeneRec</vt:lpstr>
      <vt:lpstr>GeneRec: Derivative Approximation</vt:lpstr>
      <vt:lpstr>Whittington &amp; Bogacz: Bio Backprop Ideas</vt:lpstr>
      <vt:lpstr>Key Difference</vt:lpstr>
      <vt:lpstr>Bidirectional Object Recognition (e.g., O’Reilly et al., 2013)</vt:lpstr>
      <vt:lpstr>Benefit of Bidirectionality: Robust to Partial Occlusion</vt:lpstr>
      <vt:lpstr>Recurrent Processing -&gt; Consciousness (Lamme, 2006)</vt:lpstr>
      <vt:lpstr>Extras</vt:lpstr>
      <vt:lpstr>Hebbian Learns Correlations</vt:lpstr>
      <vt:lpstr>Leabra</vt:lpstr>
      <vt:lpstr>Leabra Biologically-based   Cognitive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110</cp:revision>
  <dcterms:created xsi:type="dcterms:W3CDTF">2009-03-18T06:10:11Z</dcterms:created>
  <dcterms:modified xsi:type="dcterms:W3CDTF">2019-11-18T08:25:01Z</dcterms:modified>
</cp:coreProperties>
</file>